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84"/>
  </p:normalViewPr>
  <p:slideViewPr>
    <p:cSldViewPr snapToGrid="0">
      <p:cViewPr varScale="1">
        <p:scale>
          <a:sx n="53" d="100"/>
          <a:sy n="53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25668299999999999"/>
          <c:y val="3.8095200000000003E-2"/>
          <c:w val="0.72819999999999996"/>
          <c:h val="0.8377149999999999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Features</c:v>
                </c:pt>
              </c:strCache>
            </c:strRef>
          </c:tx>
          <c:spPr>
            <a:solidFill>
              <a:srgbClr val="5E86B8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Sheet1!$B$1:$K$1</c:f>
              <c:strCache>
                <c:ptCount val="10"/>
                <c:pt idx="0">
                  <c:v>GrossApproval</c:v>
                </c:pt>
                <c:pt idx="1">
                  <c:v>naics_2</c:v>
                </c:pt>
                <c:pt idx="2">
                  <c:v>BorrState</c:v>
                </c:pt>
                <c:pt idx="3">
                  <c:v>subpgmdesc</c:v>
                </c:pt>
                <c:pt idx="4">
                  <c:v>DeliveryMethod</c:v>
                </c:pt>
                <c:pt idx="5">
                  <c:v>SBAGuaranteedApproval</c:v>
                </c:pt>
                <c:pt idx="6">
                  <c:v>BusinessType</c:v>
                </c:pt>
                <c:pt idx="7">
                  <c:v>TermInMonths</c:v>
                </c:pt>
                <c:pt idx="8">
                  <c:v>franchise_flag</c:v>
                </c:pt>
                <c:pt idx="9">
                  <c:v>naics_3</c:v>
                </c:pt>
              </c:strCache>
            </c:strRef>
          </c:cat>
          <c:val>
            <c:numRef>
              <c:f>Sheet1!$B$2:$K$2</c:f>
              <c:numCache>
                <c:formatCode>General</c:formatCode>
                <c:ptCount val="10"/>
                <c:pt idx="0">
                  <c:v>0.55700000000000005</c:v>
                </c:pt>
                <c:pt idx="1">
                  <c:v>0.13159999999999999</c:v>
                </c:pt>
                <c:pt idx="2">
                  <c:v>0.12809999999999999</c:v>
                </c:pt>
                <c:pt idx="3">
                  <c:v>4.4900000000000002E-2</c:v>
                </c:pt>
                <c:pt idx="4">
                  <c:v>3.1E-2</c:v>
                </c:pt>
                <c:pt idx="5">
                  <c:v>2.2599999999999999E-2</c:v>
                </c:pt>
                <c:pt idx="6">
                  <c:v>1.77E-2</c:v>
                </c:pt>
                <c:pt idx="7">
                  <c:v>3.0999999999999999E-3</c:v>
                </c:pt>
                <c:pt idx="8">
                  <c:v>4.0000000000000002E-4</c:v>
                </c:pt>
                <c:pt idx="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EC5-B74E-8A40-ADFDDFCC8B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t"/>
        <c:title>
          <c:tx>
            <c:rich>
              <a:bodyPr rot="0"/>
              <a:lstStyle/>
              <a:p>
                <a:pPr>
                  <a:defRPr sz="2000" b="0" i="0" u="none" strike="noStrike">
                    <a:solidFill>
                      <a:srgbClr val="000000"/>
                    </a:solidFill>
                    <a:latin typeface="Avenir Book"/>
                  </a:defRPr>
                </a:pPr>
                <a:r>
                  <a:rPr lang="en-US" sz="2000" b="0" i="0" u="none" strike="noStrike">
                    <a:solidFill>
                      <a:srgbClr val="000000"/>
                    </a:solidFill>
                    <a:latin typeface="Avenir Book"/>
                  </a:rPr>
                  <a:t>Feature Importance</a:t>
                </a:r>
              </a:p>
            </c:rich>
          </c:tx>
          <c:overlay val="1"/>
        </c:title>
        <c:numFmt formatCode="General" sourceLinked="0"/>
        <c:majorTickMark val="none"/>
        <c:minorTickMark val="none"/>
        <c:tickLblPos val="high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2"/>
        <c:crosses val="autoZero"/>
        <c:crossBetween val="between"/>
        <c:majorUnit val="0.12"/>
        <c:minorUnit val="0.06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30400100000000002"/>
          <c:y val="3.7493699999999998E-2"/>
          <c:w val="0.68034300000000003"/>
          <c:h val="0.8400800000000000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Features</c:v>
                </c:pt>
              </c:strCache>
            </c:strRef>
          </c:tx>
          <c:spPr>
            <a:solidFill>
              <a:srgbClr val="5E86B8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Sheet1!$B$1:$P$1</c:f>
              <c:strCache>
                <c:ptCount val="15"/>
                <c:pt idx="0">
                  <c:v>GrossApproval</c:v>
                </c:pt>
                <c:pt idx="1">
                  <c:v>SBAGuaranteedApproval</c:v>
                </c:pt>
                <c:pt idx="2">
                  <c:v>naics_2</c:v>
                </c:pt>
                <c:pt idx="3">
                  <c:v>suppgmdesc</c:v>
                </c:pt>
                <c:pt idx="4">
                  <c:v>BorrState</c:v>
                </c:pt>
                <c:pt idx="5">
                  <c:v>BankCity_eq_BorrCity_flag</c:v>
                </c:pt>
                <c:pt idx="6">
                  <c:v>BankState_eq_BorrState_flag</c:v>
                </c:pt>
                <c:pt idx="7">
                  <c:v>pct_gov_secured</c:v>
                </c:pt>
                <c:pt idx="8">
                  <c:v>BusinessType</c:v>
                </c:pt>
                <c:pt idx="9">
                  <c:v>days_to_disbursement</c:v>
                </c:pt>
                <c:pt idx="10">
                  <c:v>BankZip_eq_BorrZip_flag</c:v>
                </c:pt>
                <c:pt idx="11">
                  <c:v>TermInMonths</c:v>
                </c:pt>
                <c:pt idx="12">
                  <c:v>DeliveryMethod</c:v>
                </c:pt>
                <c:pt idx="13">
                  <c:v>franchise_flag</c:v>
                </c:pt>
                <c:pt idx="14">
                  <c:v>naics_3</c:v>
                </c:pt>
              </c:strCache>
            </c:strRef>
          </c:cat>
          <c:val>
            <c:numRef>
              <c:f>Sheet1!$B$2:$P$2</c:f>
              <c:numCache>
                <c:formatCode>General</c:formatCode>
                <c:ptCount val="15"/>
                <c:pt idx="0">
                  <c:v>0.56979999999999997</c:v>
                </c:pt>
                <c:pt idx="1">
                  <c:v>7.5999999999999998E-2</c:v>
                </c:pt>
                <c:pt idx="2">
                  <c:v>7.4099999999999999E-2</c:v>
                </c:pt>
                <c:pt idx="3">
                  <c:v>6.8000000000000005E-2</c:v>
                </c:pt>
                <c:pt idx="4">
                  <c:v>6.3700000000000007E-2</c:v>
                </c:pt>
                <c:pt idx="5">
                  <c:v>3.1899999999999998E-2</c:v>
                </c:pt>
                <c:pt idx="6">
                  <c:v>2.41E-2</c:v>
                </c:pt>
                <c:pt idx="7">
                  <c:v>1.18E-2</c:v>
                </c:pt>
                <c:pt idx="8">
                  <c:v>6.4000000000000003E-3</c:v>
                </c:pt>
                <c:pt idx="9">
                  <c:v>6.0000000000000001E-3</c:v>
                </c:pt>
                <c:pt idx="10">
                  <c:v>1.6999999999999999E-3</c:v>
                </c:pt>
                <c:pt idx="11">
                  <c:v>1.1999999999999999E-3</c:v>
                </c:pt>
                <c:pt idx="12">
                  <c:v>1.1999999999999999E-3</c:v>
                </c:pt>
                <c:pt idx="13">
                  <c:v>1E-4</c:v>
                </c:pt>
                <c:pt idx="1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7F-774C-A13B-A694AFEA93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t"/>
        <c:title>
          <c:tx>
            <c:rich>
              <a:bodyPr rot="0"/>
              <a:lstStyle/>
              <a:p>
                <a:pPr>
                  <a:defRPr sz="2000" b="0" i="0" u="none" strike="noStrike">
                    <a:solidFill>
                      <a:srgbClr val="000000"/>
                    </a:solidFill>
                    <a:latin typeface="Avenir Book"/>
                  </a:defRPr>
                </a:pPr>
                <a:r>
                  <a:rPr lang="en-US" sz="2000" b="0" i="0" u="none" strike="noStrike">
                    <a:solidFill>
                      <a:srgbClr val="000000"/>
                    </a:solidFill>
                    <a:latin typeface="Avenir Book"/>
                  </a:rPr>
                  <a:t>Feature Importance</a:t>
                </a:r>
              </a:p>
            </c:rich>
          </c:tx>
          <c:overlay val="1"/>
        </c:title>
        <c:numFmt formatCode="General" sourceLinked="0"/>
        <c:majorTickMark val="none"/>
        <c:minorTickMark val="none"/>
        <c:tickLblPos val="high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2"/>
        <c:crosses val="autoZero"/>
        <c:crossBetween val="between"/>
        <c:majorUnit val="0.12"/>
        <c:minorUnit val="0.06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30909300000000001"/>
          <c:y val="3.6846700000000003E-2"/>
          <c:w val="0.67498800000000003"/>
          <c:h val="0.8426240000000000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Features</c:v>
                </c:pt>
              </c:strCache>
            </c:strRef>
          </c:tx>
          <c:spPr>
            <a:solidFill>
              <a:srgbClr val="5E86B8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Sheet1!$B$1:$S$1</c:f>
              <c:strCache>
                <c:ptCount val="18"/>
                <c:pt idx="0">
                  <c:v>BorrState</c:v>
                </c:pt>
                <c:pt idx="1">
                  <c:v>BankCity_eq_BorrCity_flag</c:v>
                </c:pt>
                <c:pt idx="2">
                  <c:v>GrossApproval</c:v>
                </c:pt>
                <c:pt idx="3">
                  <c:v>ruca_id</c:v>
                </c:pt>
                <c:pt idx="4">
                  <c:v>naics_2</c:v>
                </c:pt>
                <c:pt idx="5">
                  <c:v>DeliveryMethod</c:v>
                </c:pt>
                <c:pt idx="6">
                  <c:v>BusinessType</c:v>
                </c:pt>
                <c:pt idx="7">
                  <c:v>TermInMonths</c:v>
                </c:pt>
                <c:pt idx="8">
                  <c:v>BankState_eq_BorrState_flag</c:v>
                </c:pt>
                <c:pt idx="9">
                  <c:v>subpgmdesc</c:v>
                </c:pt>
                <c:pt idx="10">
                  <c:v>SBAGuaranteedApproval</c:v>
                </c:pt>
                <c:pt idx="11">
                  <c:v>naics_3</c:v>
                </c:pt>
                <c:pt idx="12">
                  <c:v>BankZip_eq_BorrZip_flag</c:v>
                </c:pt>
                <c:pt idx="13">
                  <c:v>days_to_disbursement</c:v>
                </c:pt>
                <c:pt idx="14">
                  <c:v>total_inflation_pct</c:v>
                </c:pt>
                <c:pt idx="15">
                  <c:v>Borr_military_county_flag</c:v>
                </c:pt>
                <c:pt idx="16">
                  <c:v>franchise_flag</c:v>
                </c:pt>
                <c:pt idx="17">
                  <c:v>pct_gov_secured</c:v>
                </c:pt>
              </c:strCache>
            </c:strRef>
          </c:cat>
          <c:val>
            <c:numRef>
              <c:f>Sheet1!$B$2:$S$2</c:f>
              <c:numCache>
                <c:formatCode>General</c:formatCode>
                <c:ptCount val="18"/>
                <c:pt idx="0">
                  <c:v>0.44040000000000001</c:v>
                </c:pt>
                <c:pt idx="1">
                  <c:v>0.1719</c:v>
                </c:pt>
                <c:pt idx="2">
                  <c:v>7.6100000000000001E-2</c:v>
                </c:pt>
                <c:pt idx="3">
                  <c:v>6.5299999999999997E-2</c:v>
                </c:pt>
                <c:pt idx="4">
                  <c:v>5.8700000000000002E-2</c:v>
                </c:pt>
                <c:pt idx="5">
                  <c:v>4.5900000000000003E-2</c:v>
                </c:pt>
                <c:pt idx="6">
                  <c:v>1.41E-2</c:v>
                </c:pt>
                <c:pt idx="7">
                  <c:v>8.8000000000000005E-3</c:v>
                </c:pt>
                <c:pt idx="8">
                  <c:v>6.0000000000000001E-3</c:v>
                </c:pt>
                <c:pt idx="9">
                  <c:v>4.3E-3</c:v>
                </c:pt>
                <c:pt idx="10">
                  <c:v>2.5000000000000001E-3</c:v>
                </c:pt>
                <c:pt idx="11">
                  <c:v>1.6000000000000001E-3</c:v>
                </c:pt>
                <c:pt idx="12">
                  <c:v>5.9999999999999995E-4</c:v>
                </c:pt>
                <c:pt idx="13">
                  <c:v>5.9999999999999995E-4</c:v>
                </c:pt>
                <c:pt idx="14">
                  <c:v>2.0000000000000001E-4</c:v>
                </c:pt>
                <c:pt idx="15">
                  <c:v>1E-4</c:v>
                </c:pt>
                <c:pt idx="16">
                  <c:v>1E-4</c:v>
                </c:pt>
                <c:pt idx="1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1E-584A-B6B5-C244287A19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t"/>
        <c:title>
          <c:tx>
            <c:rich>
              <a:bodyPr rot="0"/>
              <a:lstStyle/>
              <a:p>
                <a:pPr>
                  <a:defRPr sz="2000" b="0" i="0" u="none" strike="noStrike">
                    <a:solidFill>
                      <a:srgbClr val="000000"/>
                    </a:solidFill>
                    <a:latin typeface="Avenir Book"/>
                  </a:defRPr>
                </a:pPr>
                <a:r>
                  <a:rPr lang="en-US" sz="2000" b="0" i="0" u="none" strike="noStrike">
                    <a:solidFill>
                      <a:srgbClr val="000000"/>
                    </a:solidFill>
                    <a:latin typeface="Avenir Book"/>
                  </a:rPr>
                  <a:t>Feature Importance</a:t>
                </a:r>
              </a:p>
            </c:rich>
          </c:tx>
          <c:overlay val="1"/>
        </c:title>
        <c:numFmt formatCode="General" sourceLinked="0"/>
        <c:majorTickMark val="none"/>
        <c:minorTickMark val="none"/>
        <c:tickLblPos val="high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2"/>
        <c:crosses val="autoZero"/>
        <c:crossBetween val="between"/>
        <c:majorUnit val="0.1"/>
        <c:minorUnit val="0.0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36475800000000003"/>
          <c:y val="3.6846700000000003E-2"/>
          <c:w val="0.62146299999999999"/>
          <c:h val="0.8426240000000000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Features</c:v>
                </c:pt>
              </c:strCache>
            </c:strRef>
          </c:tx>
          <c:spPr>
            <a:solidFill>
              <a:srgbClr val="5E86B8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Sheet1!$B$1:$X$1</c:f>
              <c:strCache>
                <c:ptCount val="23"/>
                <c:pt idx="0">
                  <c:v>BorrState</c:v>
                </c:pt>
                <c:pt idx="1">
                  <c:v>GrossApproval</c:v>
                </c:pt>
                <c:pt idx="2">
                  <c:v>ruca_id</c:v>
                </c:pt>
                <c:pt idx="3">
                  <c:v>naics_2</c:v>
                </c:pt>
                <c:pt idx="4">
                  <c:v>DeliveryMethod</c:v>
                </c:pt>
                <c:pt idx="5">
                  <c:v>BankCity_eq_BorrCity_flag</c:v>
                </c:pt>
                <c:pt idx="6">
                  <c:v>BusinessType</c:v>
                </c:pt>
                <c:pt idx="7">
                  <c:v>BankState_eq_BorrState_flag</c:v>
                </c:pt>
                <c:pt idx="8">
                  <c:v>franchise_flag</c:v>
                </c:pt>
                <c:pt idx="9">
                  <c:v>naics_3</c:v>
                </c:pt>
                <c:pt idx="10">
                  <c:v>days_to_disbursement</c:v>
                </c:pt>
                <c:pt idx="11">
                  <c:v>SBAGuaranteedApproval</c:v>
                </c:pt>
                <c:pt idx="12">
                  <c:v>TermInMonths</c:v>
                </c:pt>
                <c:pt idx="13">
                  <c:v>Borr_military_county_flag</c:v>
                </c:pt>
                <c:pt idx="14">
                  <c:v>BankZip_eq_BorrZip_flag</c:v>
                </c:pt>
                <c:pt idx="15">
                  <c:v>total_inflation_pct</c:v>
                </c:pt>
                <c:pt idx="16">
                  <c:v>T_1y_prior_naics_county_gdp_per_capita</c:v>
                </c:pt>
                <c:pt idx="17">
                  <c:v>T_0y_prior_naics_county_gdp_per_capita</c:v>
                </c:pt>
                <c:pt idx="18">
                  <c:v>subpgmdesc</c:v>
                </c:pt>
                <c:pt idx="19">
                  <c:v>T_0y_naics_county_diff_gdp_vs_state_avg</c:v>
                </c:pt>
                <c:pt idx="20">
                  <c:v>T_1y_prior_naics_county_diff_gdp_vs_state_avg</c:v>
                </c:pt>
                <c:pt idx="21">
                  <c:v>pct_gov_secured</c:v>
                </c:pt>
                <c:pt idx="22">
                  <c:v>T_1y_prior_naics_county_avg_income</c:v>
                </c:pt>
              </c:strCache>
            </c:strRef>
          </c:cat>
          <c:val>
            <c:numRef>
              <c:f>Sheet1!$B$2:$X$2</c:f>
              <c:numCache>
                <c:formatCode>General</c:formatCode>
                <c:ptCount val="23"/>
                <c:pt idx="0">
                  <c:v>0.43419999999999997</c:v>
                </c:pt>
                <c:pt idx="1">
                  <c:v>0.1187</c:v>
                </c:pt>
                <c:pt idx="2">
                  <c:v>9.2799999999999994E-2</c:v>
                </c:pt>
                <c:pt idx="3">
                  <c:v>6.7699999999999996E-2</c:v>
                </c:pt>
                <c:pt idx="4">
                  <c:v>5.74E-2</c:v>
                </c:pt>
                <c:pt idx="5">
                  <c:v>3.3700000000000001E-2</c:v>
                </c:pt>
                <c:pt idx="6">
                  <c:v>1.2200000000000001E-2</c:v>
                </c:pt>
                <c:pt idx="7">
                  <c:v>1.15E-2</c:v>
                </c:pt>
                <c:pt idx="8">
                  <c:v>8.2000000000000007E-3</c:v>
                </c:pt>
                <c:pt idx="9">
                  <c:v>8.0000000000000002E-3</c:v>
                </c:pt>
                <c:pt idx="10">
                  <c:v>5.8999999999999999E-3</c:v>
                </c:pt>
                <c:pt idx="11">
                  <c:v>5.1000000000000004E-3</c:v>
                </c:pt>
                <c:pt idx="12">
                  <c:v>4.7999999999999996E-3</c:v>
                </c:pt>
                <c:pt idx="13">
                  <c:v>4.5999999999999999E-3</c:v>
                </c:pt>
                <c:pt idx="14">
                  <c:v>4.5999999999999999E-3</c:v>
                </c:pt>
                <c:pt idx="15">
                  <c:v>1.9E-3</c:v>
                </c:pt>
                <c:pt idx="16">
                  <c:v>1.8E-3</c:v>
                </c:pt>
                <c:pt idx="17">
                  <c:v>1.6999999999999999E-3</c:v>
                </c:pt>
                <c:pt idx="18">
                  <c:v>8.9999999999999998E-4</c:v>
                </c:pt>
                <c:pt idx="19">
                  <c:v>4.0000000000000002E-4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41-924A-8E7F-EAAAB0147A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17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t"/>
        <c:title>
          <c:tx>
            <c:rich>
              <a:bodyPr rot="0"/>
              <a:lstStyle/>
              <a:p>
                <a:pPr>
                  <a:defRPr sz="2000" b="0" i="0" u="none" strike="noStrike">
                    <a:solidFill>
                      <a:srgbClr val="000000"/>
                    </a:solidFill>
                    <a:latin typeface="Avenir Book"/>
                  </a:defRPr>
                </a:pPr>
                <a:r>
                  <a:rPr lang="en-US" sz="2000" b="0" i="0" u="none" strike="noStrike">
                    <a:solidFill>
                      <a:srgbClr val="000000"/>
                    </a:solidFill>
                    <a:latin typeface="Avenir Book"/>
                  </a:rPr>
                  <a:t>Feature Importance</a:t>
                </a:r>
              </a:p>
            </c:rich>
          </c:tx>
          <c:overlay val="1"/>
        </c:title>
        <c:numFmt formatCode="General" sourceLinked="0"/>
        <c:majorTickMark val="none"/>
        <c:minorTickMark val="none"/>
        <c:tickLblPos val="high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2"/>
        <c:crosses val="autoZero"/>
        <c:crossBetween val="between"/>
        <c:majorUnit val="0.1"/>
        <c:minorUnit val="0.0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30909300000000001"/>
          <c:y val="3.6846700000000003E-2"/>
          <c:w val="0.67498800000000003"/>
          <c:h val="0.8426240000000000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Features</c:v>
                </c:pt>
              </c:strCache>
            </c:strRef>
          </c:tx>
          <c:spPr>
            <a:solidFill>
              <a:srgbClr val="5E86B8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Sheet1!$B$1:$U$1</c:f>
              <c:strCache>
                <c:ptCount val="20"/>
                <c:pt idx="0">
                  <c:v>BankCity_eq_BorrCity_flag</c:v>
                </c:pt>
                <c:pt idx="1">
                  <c:v>BorrState</c:v>
                </c:pt>
                <c:pt idx="2">
                  <c:v>GrossApproval</c:v>
                </c:pt>
                <c:pt idx="3">
                  <c:v>ruca_id</c:v>
                </c:pt>
                <c:pt idx="4">
                  <c:v>DeliveryMethod</c:v>
                </c:pt>
                <c:pt idx="5">
                  <c:v>naics_2</c:v>
                </c:pt>
                <c:pt idx="6">
                  <c:v>TermInMonths</c:v>
                </c:pt>
                <c:pt idx="7">
                  <c:v>BankZip_eq_BorrZip_flag</c:v>
                </c:pt>
                <c:pt idx="8">
                  <c:v>days_to_disbursement</c:v>
                </c:pt>
                <c:pt idx="9">
                  <c:v>BankState_eq_BorrState_flag</c:v>
                </c:pt>
                <c:pt idx="10">
                  <c:v>BusinessType</c:v>
                </c:pt>
                <c:pt idx="11">
                  <c:v>franchise_flag</c:v>
                </c:pt>
                <c:pt idx="12">
                  <c:v>Borr_military_county_flag</c:v>
                </c:pt>
                <c:pt idx="13">
                  <c:v>naics_3</c:v>
                </c:pt>
                <c:pt idx="14">
                  <c:v>T_4m_prior_revenue</c:v>
                </c:pt>
                <c:pt idx="15">
                  <c:v>subpgmdesc</c:v>
                </c:pt>
                <c:pt idx="16">
                  <c:v>SBAGuaranteedApproval</c:v>
                </c:pt>
                <c:pt idx="17">
                  <c:v>total_inflation_pct</c:v>
                </c:pt>
                <c:pt idx="18">
                  <c:v>T_6m_prior_revenue</c:v>
                </c:pt>
                <c:pt idx="19">
                  <c:v>T_5m_prior_revenue</c:v>
                </c:pt>
              </c:strCache>
            </c:strRef>
          </c:cat>
          <c:val>
            <c:numRef>
              <c:f>Sheet1!$B$2:$U$2</c:f>
              <c:numCache>
                <c:formatCode>General</c:formatCode>
                <c:ptCount val="20"/>
                <c:pt idx="0">
                  <c:v>0.34789999999999999</c:v>
                </c:pt>
                <c:pt idx="1">
                  <c:v>0.25590000000000002</c:v>
                </c:pt>
                <c:pt idx="2">
                  <c:v>4.4400000000000002E-2</c:v>
                </c:pt>
                <c:pt idx="3">
                  <c:v>4.2200000000000001E-2</c:v>
                </c:pt>
                <c:pt idx="4">
                  <c:v>4.0899999999999999E-2</c:v>
                </c:pt>
                <c:pt idx="5">
                  <c:v>3.8300000000000001E-2</c:v>
                </c:pt>
                <c:pt idx="6">
                  <c:v>3.2899999999999999E-2</c:v>
                </c:pt>
                <c:pt idx="7">
                  <c:v>3.1399999999999997E-2</c:v>
                </c:pt>
                <c:pt idx="8">
                  <c:v>2.2100000000000002E-2</c:v>
                </c:pt>
                <c:pt idx="9">
                  <c:v>1.8700000000000001E-2</c:v>
                </c:pt>
                <c:pt idx="10">
                  <c:v>7.9000000000000008E-3</c:v>
                </c:pt>
                <c:pt idx="11">
                  <c:v>7.7000000000000002E-3</c:v>
                </c:pt>
                <c:pt idx="12">
                  <c:v>2.5999999999999999E-3</c:v>
                </c:pt>
                <c:pt idx="13">
                  <c:v>2.3E-3</c:v>
                </c:pt>
                <c:pt idx="14">
                  <c:v>1.6000000000000001E-3</c:v>
                </c:pt>
                <c:pt idx="15">
                  <c:v>1.5E-3</c:v>
                </c:pt>
                <c:pt idx="16">
                  <c:v>1.2999999999999999E-3</c:v>
                </c:pt>
                <c:pt idx="17">
                  <c:v>6.9999999999999999E-4</c:v>
                </c:pt>
                <c:pt idx="18">
                  <c:v>5.0000000000000001E-4</c:v>
                </c:pt>
                <c:pt idx="1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C4-5842-B64C-2BEC0E3699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t"/>
        <c:title>
          <c:tx>
            <c:rich>
              <a:bodyPr rot="0"/>
              <a:lstStyle/>
              <a:p>
                <a:pPr>
                  <a:defRPr sz="2000" b="0" i="0" u="none" strike="noStrike">
                    <a:solidFill>
                      <a:srgbClr val="000000"/>
                    </a:solidFill>
                    <a:latin typeface="Avenir Book"/>
                  </a:defRPr>
                </a:pPr>
                <a:r>
                  <a:rPr lang="en-US" sz="2000" b="0" i="0" u="none" strike="noStrike">
                    <a:solidFill>
                      <a:srgbClr val="000000"/>
                    </a:solidFill>
                    <a:latin typeface="Avenir Book"/>
                  </a:rPr>
                  <a:t>Feature Importance</a:t>
                </a:r>
              </a:p>
            </c:rich>
          </c:tx>
          <c:overlay val="1"/>
        </c:title>
        <c:numFmt formatCode="General" sourceLinked="0"/>
        <c:majorTickMark val="none"/>
        <c:minorTickMark val="none"/>
        <c:tickLblPos val="high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2"/>
        <c:crosses val="autoZero"/>
        <c:crossBetween val="between"/>
        <c:majorUnit val="0.08"/>
        <c:minorUnit val="0.04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28372799999999998"/>
          <c:y val="3.5509199999999998E-2"/>
          <c:w val="0.69979199999999997"/>
          <c:h val="0.8478830000000000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Features</c:v>
                </c:pt>
              </c:strCache>
            </c:strRef>
          </c:tx>
          <c:spPr>
            <a:solidFill>
              <a:srgbClr val="5E86B8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Sheet1!$B$1:$AE$1</c:f>
              <c:strCache>
                <c:ptCount val="30"/>
                <c:pt idx="0">
                  <c:v>BankCity_eq_BorrCity_flag</c:v>
                </c:pt>
                <c:pt idx="1">
                  <c:v>T_0m_approval_date_revenue</c:v>
                </c:pt>
                <c:pt idx="2">
                  <c:v>BorrState</c:v>
                </c:pt>
                <c:pt idx="3">
                  <c:v>T_1m_prior_revenue</c:v>
                </c:pt>
                <c:pt idx="4">
                  <c:v>ruca_id</c:v>
                </c:pt>
                <c:pt idx="5">
                  <c:v>naics_2</c:v>
                </c:pt>
                <c:pt idx="6">
                  <c:v>GrossApproval</c:v>
                </c:pt>
                <c:pt idx="7">
                  <c:v>total_inflation_pct</c:v>
                </c:pt>
                <c:pt idx="8">
                  <c:v>T_3m_prior_revenue</c:v>
                </c:pt>
                <c:pt idx="9">
                  <c:v>BankState_eq_BorrState_flag</c:v>
                </c:pt>
                <c:pt idx="10">
                  <c:v>franchise_flag</c:v>
                </c:pt>
                <c:pt idx="11">
                  <c:v>days_to_disbursement</c:v>
                </c:pt>
                <c:pt idx="12">
                  <c:v>TermInMonths</c:v>
                </c:pt>
                <c:pt idx="13">
                  <c:v>BankZip_eq_BorrZip_flag</c:v>
                </c:pt>
                <c:pt idx="14">
                  <c:v>T_2m_prior_revenue</c:v>
                </c:pt>
                <c:pt idx="15">
                  <c:v>T_4m_prior_reveue</c:v>
                </c:pt>
                <c:pt idx="16">
                  <c:v>Borr_military_county_flag</c:v>
                </c:pt>
                <c:pt idx="17">
                  <c:v>naics_3</c:v>
                </c:pt>
                <c:pt idx="18">
                  <c:v>DeliveryMethod</c:v>
                </c:pt>
                <c:pt idx="19">
                  <c:v>T_5m_prior_revenue</c:v>
                </c:pt>
                <c:pt idx="20">
                  <c:v>BusinessType</c:v>
                </c:pt>
                <c:pt idx="21">
                  <c:v>T_6m_prior_revenue</c:v>
                </c:pt>
                <c:pt idx="22">
                  <c:v>rev_growth_6m_4m_prior</c:v>
                </c:pt>
                <c:pt idx="23">
                  <c:v>months_revenue_before_approval</c:v>
                </c:pt>
                <c:pt idx="24">
                  <c:v>total_active_months</c:v>
                </c:pt>
                <c:pt idx="25">
                  <c:v>pct_revenue_to_monthly_payment</c:v>
                </c:pt>
                <c:pt idx="26">
                  <c:v>rev_growth_3m_prior</c:v>
                </c:pt>
                <c:pt idx="27">
                  <c:v>SBAGuaranteedApproval</c:v>
                </c:pt>
                <c:pt idx="28">
                  <c:v>subpgmdesc</c:v>
                </c:pt>
                <c:pt idx="29">
                  <c:v>pct_gov_secured</c:v>
                </c:pt>
              </c:strCache>
            </c:strRef>
          </c:cat>
          <c:val>
            <c:numRef>
              <c:f>Sheet1!$B$2:$AE$2</c:f>
              <c:numCache>
                <c:formatCode>General</c:formatCode>
                <c:ptCount val="30"/>
                <c:pt idx="0">
                  <c:v>0.18859999999999999</c:v>
                </c:pt>
                <c:pt idx="1">
                  <c:v>0.18090000000000001</c:v>
                </c:pt>
                <c:pt idx="2">
                  <c:v>0.152</c:v>
                </c:pt>
                <c:pt idx="3">
                  <c:v>0.1216</c:v>
                </c:pt>
                <c:pt idx="4">
                  <c:v>3.9699999999999999E-2</c:v>
                </c:pt>
                <c:pt idx="5">
                  <c:v>3.3599999999999998E-2</c:v>
                </c:pt>
                <c:pt idx="6">
                  <c:v>2.5499999999999998E-2</c:v>
                </c:pt>
                <c:pt idx="7">
                  <c:v>2.4500000000000001E-2</c:v>
                </c:pt>
                <c:pt idx="8">
                  <c:v>2.0500000000000001E-2</c:v>
                </c:pt>
                <c:pt idx="9">
                  <c:v>1.9800000000000002E-2</c:v>
                </c:pt>
                <c:pt idx="10">
                  <c:v>1.8700000000000001E-2</c:v>
                </c:pt>
                <c:pt idx="11">
                  <c:v>1.8200000000000001E-2</c:v>
                </c:pt>
                <c:pt idx="12">
                  <c:v>1.78E-2</c:v>
                </c:pt>
                <c:pt idx="13">
                  <c:v>1.5299999999999999E-2</c:v>
                </c:pt>
                <c:pt idx="14">
                  <c:v>1.32E-2</c:v>
                </c:pt>
                <c:pt idx="15">
                  <c:v>1.1900000000000001E-2</c:v>
                </c:pt>
                <c:pt idx="16">
                  <c:v>1.12E-2</c:v>
                </c:pt>
                <c:pt idx="17">
                  <c:v>9.7000000000000003E-3</c:v>
                </c:pt>
                <c:pt idx="18">
                  <c:v>8.2000000000000007E-3</c:v>
                </c:pt>
                <c:pt idx="19">
                  <c:v>4.4999999999999997E-3</c:v>
                </c:pt>
                <c:pt idx="20">
                  <c:v>4.4999999999999997E-3</c:v>
                </c:pt>
                <c:pt idx="21">
                  <c:v>1.6999999999999999E-3</c:v>
                </c:pt>
                <c:pt idx="22">
                  <c:v>1.2999999999999999E-3</c:v>
                </c:pt>
                <c:pt idx="23">
                  <c:v>1.2999999999999999E-3</c:v>
                </c:pt>
                <c:pt idx="24">
                  <c:v>1.1000000000000001E-3</c:v>
                </c:pt>
                <c:pt idx="25">
                  <c:v>1.1000000000000001E-3</c:v>
                </c:pt>
                <c:pt idx="26">
                  <c:v>5.0000000000000001E-4</c:v>
                </c:pt>
                <c:pt idx="27">
                  <c:v>2.9999999999999997E-4</c:v>
                </c:pt>
                <c:pt idx="28">
                  <c:v>2.9999999999999997E-4</c:v>
                </c:pt>
                <c:pt idx="29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75-7D40-BAB9-A774EA57BA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15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t"/>
        <c:title>
          <c:tx>
            <c:rich>
              <a:bodyPr rot="0"/>
              <a:lstStyle/>
              <a:p>
                <a:pPr>
                  <a:defRPr sz="2000" b="0" i="0" u="none" strike="noStrike">
                    <a:solidFill>
                      <a:srgbClr val="000000"/>
                    </a:solidFill>
                    <a:latin typeface="Avenir Book"/>
                  </a:defRPr>
                </a:pPr>
                <a:r>
                  <a:rPr lang="en-US" sz="2000" b="0" i="0" u="none" strike="noStrike">
                    <a:solidFill>
                      <a:srgbClr val="000000"/>
                    </a:solidFill>
                    <a:latin typeface="Avenir Book"/>
                  </a:rPr>
                  <a:t>Feature Importance</a:t>
                </a:r>
              </a:p>
            </c:rich>
          </c:tx>
          <c:overlay val="1"/>
        </c:title>
        <c:numFmt formatCode="General" sourceLinked="0"/>
        <c:majorTickMark val="none"/>
        <c:minorTickMark val="none"/>
        <c:tickLblPos val="high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2"/>
        <c:crosses val="autoZero"/>
        <c:crossBetween val="between"/>
        <c:majorUnit val="0.04"/>
        <c:minorUnit val="0.02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293072"/>
          <c:y val="3.6169899999999998E-2"/>
          <c:w val="0.69408300000000001"/>
          <c:h val="0.8452849999999999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Features</c:v>
                </c:pt>
              </c:strCache>
            </c:strRef>
          </c:tx>
          <c:spPr>
            <a:solidFill>
              <a:srgbClr val="5E86B8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Sheet1!$B$1:$X$1</c:f>
              <c:strCache>
                <c:ptCount val="23"/>
                <c:pt idx="0">
                  <c:v>BankCity_eq_BorrCity_flag</c:v>
                </c:pt>
                <c:pt idx="1">
                  <c:v>franchise_flag</c:v>
                </c:pt>
                <c:pt idx="2">
                  <c:v>BorrState</c:v>
                </c:pt>
                <c:pt idx="3">
                  <c:v>naics_3</c:v>
                </c:pt>
                <c:pt idx="4">
                  <c:v>GrossApproval</c:v>
                </c:pt>
                <c:pt idx="5">
                  <c:v>days_to_disbursement</c:v>
                </c:pt>
                <c:pt idx="6">
                  <c:v>Borr_military_county_flag</c:v>
                </c:pt>
                <c:pt idx="7">
                  <c:v>BankState_eq_BorrState_flag</c:v>
                </c:pt>
                <c:pt idx="8">
                  <c:v>TermInMonths</c:v>
                </c:pt>
                <c:pt idx="9">
                  <c:v>BankZip_eq_BorrZip_flag</c:v>
                </c:pt>
                <c:pt idx="10">
                  <c:v>total_inflation_pct</c:v>
                </c:pt>
                <c:pt idx="11">
                  <c:v>DeliveryMethod</c:v>
                </c:pt>
                <c:pt idx="12">
                  <c:v>T_6m_prior_revenue</c:v>
                </c:pt>
                <c:pt idx="13">
                  <c:v>T_4m_prior_revenue</c:v>
                </c:pt>
                <c:pt idx="14">
                  <c:v>BusinessType</c:v>
                </c:pt>
                <c:pt idx="15">
                  <c:v>T_5m_prior_revenue</c:v>
                </c:pt>
                <c:pt idx="16">
                  <c:v>SBAGuaranteedApproval</c:v>
                </c:pt>
                <c:pt idx="17">
                  <c:v>subpgmdesc</c:v>
                </c:pt>
                <c:pt idx="18">
                  <c:v>total_active_months</c:v>
                </c:pt>
                <c:pt idx="19">
                  <c:v>rev_growth_6m_4m_prior</c:v>
                </c:pt>
                <c:pt idx="20">
                  <c:v>pct_revenue_to_monthly_payment</c:v>
                </c:pt>
                <c:pt idx="21">
                  <c:v>months_revenue_before_approval</c:v>
                </c:pt>
                <c:pt idx="22">
                  <c:v>pct_gov_secured</c:v>
                </c:pt>
              </c:strCache>
            </c:strRef>
          </c:cat>
          <c:val>
            <c:numRef>
              <c:f>Sheet1!$B$2:$X$2</c:f>
              <c:numCache>
                <c:formatCode>General</c:formatCode>
                <c:ptCount val="23"/>
                <c:pt idx="0">
                  <c:v>0.20430000000000001</c:v>
                </c:pt>
                <c:pt idx="1">
                  <c:v>0.1948</c:v>
                </c:pt>
                <c:pt idx="2">
                  <c:v>0.161</c:v>
                </c:pt>
                <c:pt idx="3">
                  <c:v>0.1221</c:v>
                </c:pt>
                <c:pt idx="4">
                  <c:v>2.86E-2</c:v>
                </c:pt>
                <c:pt idx="5">
                  <c:v>2.86E-2</c:v>
                </c:pt>
                <c:pt idx="6">
                  <c:v>2.3300000000000001E-2</c:v>
                </c:pt>
                <c:pt idx="7">
                  <c:v>2.0799999999999999E-2</c:v>
                </c:pt>
                <c:pt idx="8">
                  <c:v>2.2100000000000002E-2</c:v>
                </c:pt>
                <c:pt idx="9">
                  <c:v>1.8499999999999999E-2</c:v>
                </c:pt>
                <c:pt idx="10">
                  <c:v>1.18E-2</c:v>
                </c:pt>
                <c:pt idx="11">
                  <c:v>0.01</c:v>
                </c:pt>
                <c:pt idx="12">
                  <c:v>4.7999999999999996E-3</c:v>
                </c:pt>
                <c:pt idx="13">
                  <c:v>3.5999999999999999E-3</c:v>
                </c:pt>
                <c:pt idx="14">
                  <c:v>3.3E-3</c:v>
                </c:pt>
                <c:pt idx="15">
                  <c:v>2.3E-3</c:v>
                </c:pt>
                <c:pt idx="16">
                  <c:v>1.9E-3</c:v>
                </c:pt>
                <c:pt idx="17">
                  <c:v>1.5E-3</c:v>
                </c:pt>
                <c:pt idx="18">
                  <c:v>5.9999999999999995E-4</c:v>
                </c:pt>
                <c:pt idx="19">
                  <c:v>5.9999999999999995E-4</c:v>
                </c:pt>
                <c:pt idx="20">
                  <c:v>2.9999999999999997E-4</c:v>
                </c:pt>
                <c:pt idx="21">
                  <c:v>2.9999999999999997E-4</c:v>
                </c:pt>
                <c:pt idx="2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32-C841-9BC1-E9170E269B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t"/>
        <c:title>
          <c:tx>
            <c:rich>
              <a:bodyPr rot="0"/>
              <a:lstStyle/>
              <a:p>
                <a:pPr>
                  <a:defRPr sz="2000" b="0" i="0" u="none" strike="noStrike">
                    <a:solidFill>
                      <a:srgbClr val="000000"/>
                    </a:solidFill>
                    <a:latin typeface="Avenir Book"/>
                  </a:defRPr>
                </a:pPr>
                <a:r>
                  <a:rPr lang="en-US" sz="2000" b="0" i="0" u="none" strike="noStrike">
                    <a:solidFill>
                      <a:srgbClr val="000000"/>
                    </a:solidFill>
                    <a:latin typeface="Avenir Book"/>
                  </a:rPr>
                  <a:t>Feature Importance</a:t>
                </a:r>
              </a:p>
            </c:rich>
          </c:tx>
          <c:overlay val="1"/>
        </c:title>
        <c:numFmt formatCode="General" sourceLinked="0"/>
        <c:majorTickMark val="none"/>
        <c:minorTickMark val="none"/>
        <c:tickLblPos val="high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2"/>
        <c:crosses val="autoZero"/>
        <c:crossBetween val="between"/>
        <c:majorUnit val="0.06"/>
        <c:minorUnit val="0.03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7.2869400000000001E-2"/>
          <c:y val="0.110763"/>
          <c:w val="0.87331499999999995"/>
          <c:h val="0.8117720000000000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recall</c:v>
                </c:pt>
              </c:strCache>
            </c:strRef>
          </c:tx>
          <c:spPr>
            <a:ln w="76200" cap="flat">
              <a:solidFill>
                <a:schemeClr val="accent1">
                  <a:lumOff val="16847"/>
                </a:schemeClr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baseline</c:v>
                </c:pt>
                <c:pt idx="1">
                  <c:v>features</c:v>
                </c:pt>
                <c:pt idx="2">
                  <c:v>public_data</c:v>
                </c:pt>
                <c:pt idx="3">
                  <c:v>raw_enigma</c:v>
                </c:pt>
                <c:pt idx="4">
                  <c:v>closing_gap</c:v>
                </c:pt>
                <c:pt idx="5">
                  <c:v>rev_transform</c:v>
                </c:pt>
                <c:pt idx="6">
                  <c:v>everything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0.4047</c:v>
                </c:pt>
                <c:pt idx="1">
                  <c:v>0.53120000000000001</c:v>
                </c:pt>
                <c:pt idx="2">
                  <c:v>0.56679999999999997</c:v>
                </c:pt>
                <c:pt idx="3">
                  <c:v>0.61370000000000002</c:v>
                </c:pt>
                <c:pt idx="4">
                  <c:v>0.65969999999999995</c:v>
                </c:pt>
                <c:pt idx="5">
                  <c:v>0.68589999999999995</c:v>
                </c:pt>
                <c:pt idx="6">
                  <c:v>0.79090000000000005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367-1D43-9734-8C14E670E91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roc_auc</c:v>
                </c:pt>
              </c:strCache>
            </c:strRef>
          </c:tx>
          <c:spPr>
            <a:ln w="76200" cap="flat">
              <a:solidFill>
                <a:schemeClr val="accent1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baseline</c:v>
                </c:pt>
                <c:pt idx="1">
                  <c:v>features</c:v>
                </c:pt>
                <c:pt idx="2">
                  <c:v>public_data</c:v>
                </c:pt>
                <c:pt idx="3">
                  <c:v>raw_enigma</c:v>
                </c:pt>
                <c:pt idx="4">
                  <c:v>closing_gap</c:v>
                </c:pt>
                <c:pt idx="5">
                  <c:v>rev_transform</c:v>
                </c:pt>
                <c:pt idx="6">
                  <c:v>everything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0.65459999999999996</c:v>
                </c:pt>
                <c:pt idx="1">
                  <c:v>0.74119999999999997</c:v>
                </c:pt>
                <c:pt idx="2">
                  <c:v>0.7651</c:v>
                </c:pt>
                <c:pt idx="3">
                  <c:v>0.78010000000000002</c:v>
                </c:pt>
                <c:pt idx="4">
                  <c:v>0.79669999999999996</c:v>
                </c:pt>
                <c:pt idx="5">
                  <c:v>0.80789999999999995</c:v>
                </c:pt>
                <c:pt idx="6">
                  <c:v>0.84279999999999999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367-1D43-9734-8C14E670E91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accuracy</c:v>
                </c:pt>
              </c:strCache>
            </c:strRef>
          </c:tx>
          <c:spPr>
            <a:ln w="76200" cap="flat">
              <a:solidFill>
                <a:schemeClr val="accent1">
                  <a:lumOff val="-13575"/>
                </a:schemeClr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baseline</c:v>
                </c:pt>
                <c:pt idx="1">
                  <c:v>features</c:v>
                </c:pt>
                <c:pt idx="2">
                  <c:v>public_data</c:v>
                </c:pt>
                <c:pt idx="3">
                  <c:v>raw_enigma</c:v>
                </c:pt>
                <c:pt idx="4">
                  <c:v>closing_gap</c:v>
                </c:pt>
                <c:pt idx="5">
                  <c:v>rev_transform</c:v>
                </c:pt>
                <c:pt idx="6">
                  <c:v>everything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0.8296</c:v>
                </c:pt>
                <c:pt idx="1">
                  <c:v>0.91200000000000003</c:v>
                </c:pt>
                <c:pt idx="2">
                  <c:v>0.92479999999999996</c:v>
                </c:pt>
                <c:pt idx="3">
                  <c:v>0.90510000000000002</c:v>
                </c:pt>
                <c:pt idx="4">
                  <c:v>0.89900000000000002</c:v>
                </c:pt>
                <c:pt idx="5">
                  <c:v>0.89900000000000002</c:v>
                </c:pt>
                <c:pt idx="6">
                  <c:v>0.88360000000000005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367-1D43-9734-8C14E670E9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majorGridlines>
          <c:spPr>
            <a:ln w="3175" cap="flat">
              <a:solidFill>
                <a:srgbClr val="000000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000000"/>
            </a:solidFill>
            <a:prstDash val="solid"/>
            <a:miter lim="400000"/>
          </a:ln>
        </c:spPr>
        <c:txPr>
          <a:bodyPr rot="0"/>
          <a:lstStyle/>
          <a:p>
            <a:pPr>
              <a:defRPr sz="238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B8B8B8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268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2"/>
        <c:crosses val="autoZero"/>
        <c:crossBetween val="midCat"/>
        <c:majorUnit val="0.25"/>
        <c:minorUnit val="0.125"/>
      </c:valAx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4.13199E-2"/>
          <c:y val="0"/>
          <c:w val="0.88715900000000003"/>
          <c:h val="8.7577799999999997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3380" b="0" i="0" u="none" strike="noStrike">
              <a:solidFill>
                <a:srgbClr val="000000"/>
              </a:solidFill>
              <a:latin typeface="Avenir Book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2128216818420518"/>
          <c:y val="6.080311050602337E-2"/>
          <c:w val="0.76525299999999996"/>
          <c:h val="0.8568000000000000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Features</c:v>
                </c:pt>
              </c:strCache>
            </c:strRef>
          </c:tx>
          <c:spPr>
            <a:solidFill>
              <a:srgbClr val="5E86B8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Sheet1!$B$1:$AQ$1</c:f>
              <c:strCache>
                <c:ptCount val="42"/>
                <c:pt idx="0">
                  <c:v>T_9m_future_revenue</c:v>
                </c:pt>
                <c:pt idx="1">
                  <c:v>BorrState</c:v>
                </c:pt>
                <c:pt idx="2">
                  <c:v>JobsSupported</c:v>
                </c:pt>
                <c:pt idx="3">
                  <c:v>naics_2</c:v>
                </c:pt>
                <c:pt idx="4">
                  <c:v>SBAGuaranteedApproval</c:v>
                </c:pt>
                <c:pt idx="5">
                  <c:v>BankState_eq_BorrState_flag</c:v>
                </c:pt>
                <c:pt idx="6">
                  <c:v>T_5m_prior_revenue</c:v>
                </c:pt>
                <c:pt idx="7">
                  <c:v>ruca_id</c:v>
                </c:pt>
                <c:pt idx="8">
                  <c:v>T_6m_prior_revenue</c:v>
                </c:pt>
                <c:pt idx="9">
                  <c:v>T_2m_prior_revenue</c:v>
                </c:pt>
                <c:pt idx="10">
                  <c:v>T_6m_future_revenue</c:v>
                </c:pt>
                <c:pt idx="11">
                  <c:v>T_8m_future_revenue</c:v>
                </c:pt>
                <c:pt idx="12">
                  <c:v>total_business_locations</c:v>
                </c:pt>
                <c:pt idx="13">
                  <c:v>T_1m_prior_revenue</c:v>
                </c:pt>
                <c:pt idx="14">
                  <c:v>T_4m_prior_revenue</c:v>
                </c:pt>
                <c:pt idx="15">
                  <c:v>naics_3</c:v>
                </c:pt>
                <c:pt idx="16">
                  <c:v>days_to_disbursement</c:v>
                </c:pt>
                <c:pt idx="17">
                  <c:v>GrossApproval</c:v>
                </c:pt>
                <c:pt idx="18">
                  <c:v>T_0m_approval_date_revenue</c:v>
                </c:pt>
                <c:pt idx="19">
                  <c:v>has_international_website</c:v>
                </c:pt>
                <c:pt idx="20">
                  <c:v>Borr_military_county_flag</c:v>
                </c:pt>
                <c:pt idx="21">
                  <c:v>T_9m_prior_revenue</c:v>
                </c:pt>
                <c:pt idx="22">
                  <c:v>T_5m_future_revenue</c:v>
                </c:pt>
                <c:pt idx="23">
                  <c:v>T_3m_prior_revenue</c:v>
                </c:pt>
                <c:pt idx="24">
                  <c:v>franchise_flag</c:v>
                </c:pt>
                <c:pt idx="25">
                  <c:v>total_inflation_pct</c:v>
                </c:pt>
                <c:pt idx="26">
                  <c:v>subpgmdesc</c:v>
                </c:pt>
                <c:pt idx="27">
                  <c:v>BankZip_eq_BorrZip_flag</c:v>
                </c:pt>
                <c:pt idx="28">
                  <c:v>T_4m_future_revenue</c:v>
                </c:pt>
                <c:pt idx="29">
                  <c:v>T_1m_future_revenue</c:v>
                </c:pt>
                <c:pt idx="30">
                  <c:v>T_3m_future_revenue</c:v>
                </c:pt>
                <c:pt idx="31">
                  <c:v>bankruptcy_flag</c:v>
                </c:pt>
                <c:pt idx="32">
                  <c:v>months_revenue_before_approval</c:v>
                </c:pt>
                <c:pt idx="33">
                  <c:v>has_us_website</c:v>
                </c:pt>
                <c:pt idx="34">
                  <c:v>T_2m_future_revenue</c:v>
                </c:pt>
                <c:pt idx="35">
                  <c:v>BusinessType</c:v>
                </c:pt>
                <c:pt idx="36">
                  <c:v>diff_est_actual_maturity_date</c:v>
                </c:pt>
                <c:pt idx="37">
                  <c:v>ucc_filing_count</c:v>
                </c:pt>
                <c:pt idx="38">
                  <c:v>T_7m_future_revenue</c:v>
                </c:pt>
                <c:pt idx="39">
                  <c:v>T_7m_prior_revenue</c:v>
                </c:pt>
                <c:pt idx="40">
                  <c:v>total_active_months</c:v>
                </c:pt>
                <c:pt idx="41">
                  <c:v>pct_revenue_to_monthly_payment</c:v>
                </c:pt>
              </c:strCache>
            </c:strRef>
          </c:cat>
          <c:val>
            <c:numRef>
              <c:f>Sheet1!$B$2:$AQ$2</c:f>
              <c:numCache>
                <c:formatCode>General</c:formatCode>
                <c:ptCount val="42"/>
                <c:pt idx="0">
                  <c:v>0.1641</c:v>
                </c:pt>
                <c:pt idx="1">
                  <c:v>0.1522</c:v>
                </c:pt>
                <c:pt idx="2">
                  <c:v>0.1052</c:v>
                </c:pt>
                <c:pt idx="3">
                  <c:v>3.4599999999999999E-2</c:v>
                </c:pt>
                <c:pt idx="4">
                  <c:v>3.2399999999999998E-2</c:v>
                </c:pt>
                <c:pt idx="5">
                  <c:v>2.75E-2</c:v>
                </c:pt>
                <c:pt idx="6">
                  <c:v>2.46E-2</c:v>
                </c:pt>
                <c:pt idx="7">
                  <c:v>2.3400000000000001E-2</c:v>
                </c:pt>
                <c:pt idx="8">
                  <c:v>2.2200000000000001E-2</c:v>
                </c:pt>
                <c:pt idx="9">
                  <c:v>1.8700000000000001E-2</c:v>
                </c:pt>
                <c:pt idx="10">
                  <c:v>1.8499999999999999E-2</c:v>
                </c:pt>
                <c:pt idx="11">
                  <c:v>1.84E-2</c:v>
                </c:pt>
                <c:pt idx="12">
                  <c:v>1.7999999999999999E-2</c:v>
                </c:pt>
                <c:pt idx="13">
                  <c:v>1.49E-2</c:v>
                </c:pt>
                <c:pt idx="14">
                  <c:v>1.49E-2</c:v>
                </c:pt>
                <c:pt idx="15">
                  <c:v>1.4800000000000001E-2</c:v>
                </c:pt>
                <c:pt idx="16">
                  <c:v>1.41E-2</c:v>
                </c:pt>
                <c:pt idx="17">
                  <c:v>1.3100000000000001E-2</c:v>
                </c:pt>
                <c:pt idx="18">
                  <c:v>1.2699999999999999E-2</c:v>
                </c:pt>
                <c:pt idx="19">
                  <c:v>1.26E-2</c:v>
                </c:pt>
                <c:pt idx="20">
                  <c:v>1.24E-2</c:v>
                </c:pt>
                <c:pt idx="21">
                  <c:v>1.1900000000000001E-2</c:v>
                </c:pt>
                <c:pt idx="22">
                  <c:v>1.14E-2</c:v>
                </c:pt>
                <c:pt idx="23">
                  <c:v>1.04E-2</c:v>
                </c:pt>
                <c:pt idx="24">
                  <c:v>1.0200000000000001E-2</c:v>
                </c:pt>
                <c:pt idx="25">
                  <c:v>1.01E-2</c:v>
                </c:pt>
                <c:pt idx="26">
                  <c:v>1.01E-2</c:v>
                </c:pt>
                <c:pt idx="27">
                  <c:v>0.01</c:v>
                </c:pt>
                <c:pt idx="28">
                  <c:v>9.7999999999999997E-3</c:v>
                </c:pt>
                <c:pt idx="29">
                  <c:v>9.4999999999999998E-3</c:v>
                </c:pt>
                <c:pt idx="30">
                  <c:v>8.6999999999999994E-3</c:v>
                </c:pt>
                <c:pt idx="31">
                  <c:v>8.3999999999999995E-3</c:v>
                </c:pt>
                <c:pt idx="32">
                  <c:v>8.0999999999999996E-3</c:v>
                </c:pt>
                <c:pt idx="33">
                  <c:v>8.0999999999999996E-3</c:v>
                </c:pt>
                <c:pt idx="34">
                  <c:v>7.7999999999999996E-3</c:v>
                </c:pt>
                <c:pt idx="35">
                  <c:v>7.4000000000000003E-3</c:v>
                </c:pt>
                <c:pt idx="36">
                  <c:v>6.7000000000000002E-3</c:v>
                </c:pt>
                <c:pt idx="37">
                  <c:v>6.0000000000000001E-3</c:v>
                </c:pt>
                <c:pt idx="38">
                  <c:v>4.5999999999999999E-3</c:v>
                </c:pt>
                <c:pt idx="39">
                  <c:v>4.4999999999999997E-3</c:v>
                </c:pt>
                <c:pt idx="40">
                  <c:v>3.3999999999999998E-3</c:v>
                </c:pt>
                <c:pt idx="41">
                  <c:v>2.3999999999999998E-3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A7-3E47-9F06-191BF4EE1D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0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12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t"/>
        <c:title>
          <c:tx>
            <c:rich>
              <a:bodyPr rot="0"/>
              <a:lstStyle/>
              <a:p>
                <a:pPr>
                  <a:defRPr sz="2000" b="0" i="0" u="none" strike="noStrike">
                    <a:solidFill>
                      <a:srgbClr val="000000"/>
                    </a:solidFill>
                    <a:latin typeface="Avenir Book"/>
                  </a:defRPr>
                </a:pPr>
                <a:r>
                  <a:rPr lang="en-US" sz="2000" b="0" i="0" u="none" strike="noStrike">
                    <a:solidFill>
                      <a:srgbClr val="000000"/>
                    </a:solidFill>
                    <a:latin typeface="Avenir Book"/>
                  </a:rPr>
                  <a:t>Feature Importance</a:t>
                </a:r>
              </a:p>
            </c:rich>
          </c:tx>
          <c:overlay val="1"/>
        </c:title>
        <c:numFmt formatCode="General" sourceLinked="0"/>
        <c:majorTickMark val="none"/>
        <c:minorTickMark val="none"/>
        <c:tickLblPos val="high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2000" b="0" i="0" u="none" strike="noStrike">
                <a:solidFill>
                  <a:srgbClr val="000000"/>
                </a:solidFill>
                <a:latin typeface="Avenir Book"/>
              </a:defRPr>
            </a:pPr>
            <a:endParaRPr lang="en-US"/>
          </a:p>
        </c:txPr>
        <c:crossAx val="2094734552"/>
        <c:crosses val="autoZero"/>
        <c:crossBetween val="between"/>
        <c:majorUnit val="3.5999999999999997E-2"/>
        <c:minorUnit val="1.7999999999999999E-2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>
</file>

<file path=ppt/media/image4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,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Bowl with salmon cakes, salad, and humm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Bowl of pappardelle pasta with parsley butter, roasted hazelnuts,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,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01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wl of pappardelle pasta with parsley butter, roasted hazelnuts,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01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01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599" marR="0" indent="-609599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rime"/>
          <p:cNvSpPr txBox="1">
            <a:spLocks noGrp="1"/>
          </p:cNvSpPr>
          <p:nvPr>
            <p:ph type="ctrTitle"/>
          </p:nvPr>
        </p:nvSpPr>
        <p:spPr>
          <a:xfrm>
            <a:off x="3221451" y="4533900"/>
            <a:ext cx="17941098" cy="46482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15000" b="0" spc="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t>Prime</a:t>
            </a:r>
          </a:p>
        </p:txBody>
      </p:sp>
      <p:sp>
        <p:nvSpPr>
          <p:cNvPr id="152" name="SBA Charge Off Prediction"/>
          <p:cNvSpPr txBox="1"/>
          <p:nvPr/>
        </p:nvSpPr>
        <p:spPr>
          <a:xfrm>
            <a:off x="3221451" y="6503384"/>
            <a:ext cx="17941098" cy="464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lnSpc>
                <a:spcPct val="80000"/>
              </a:lnSpc>
              <a:defRPr sz="7000" spc="-140"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SBA Charge Off Prediction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+ Featu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+ Features</a:t>
            </a:r>
          </a:p>
        </p:txBody>
      </p:sp>
      <p:pic>
        <p:nvPicPr>
          <p:cNvPr id="195" name="Screenshot 2023-09-11 at 9.33.36 PM.png" descr="Screenshot 2023-09-11 at 9.33.36 PM.png"/>
          <p:cNvPicPr>
            <a:picLocks noChangeAspect="1"/>
          </p:cNvPicPr>
          <p:nvPr/>
        </p:nvPicPr>
        <p:blipFill>
          <a:blip r:embed="rId2"/>
          <a:srcRect l="3722" t="4742" r="2307" b="13320"/>
          <a:stretch>
            <a:fillRect/>
          </a:stretch>
        </p:blipFill>
        <p:spPr>
          <a:xfrm>
            <a:off x="566306" y="4358674"/>
            <a:ext cx="10403931" cy="8416656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196" name="Table 1"/>
          <p:cNvGraphicFramePr/>
          <p:nvPr/>
        </p:nvGraphicFramePr>
        <p:xfrm>
          <a:off x="15894677" y="792509"/>
          <a:ext cx="7392306" cy="3703322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747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0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41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85712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Recall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0.5312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0.1265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5712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ROC AUC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0.7412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0.0866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5712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Accuracy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0.912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0.0824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5712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Count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11,267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-727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97" name="2D Bar Chart"/>
          <p:cNvGraphicFramePr/>
          <p:nvPr>
            <p:extLst>
              <p:ext uri="{D42A27DB-BD31-4B8C-83A1-F6EECF244321}">
                <p14:modId xmlns:p14="http://schemas.microsoft.com/office/powerpoint/2010/main" val="1442140239"/>
              </p:ext>
            </p:extLst>
          </p:nvPr>
        </p:nvGraphicFramePr>
        <p:xfrm>
          <a:off x="12066492" y="4358674"/>
          <a:ext cx="11680637" cy="87956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+ Public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+ Public Data</a:t>
            </a:r>
          </a:p>
        </p:txBody>
      </p:sp>
      <p:pic>
        <p:nvPicPr>
          <p:cNvPr id="200" name="Screenshot 2023-09-11 at 9.34.15 PM.png" descr="Screenshot 2023-09-11 at 9.34.15 PM.png"/>
          <p:cNvPicPr>
            <a:picLocks noChangeAspect="1"/>
          </p:cNvPicPr>
          <p:nvPr/>
        </p:nvPicPr>
        <p:blipFill>
          <a:blip r:embed="rId2"/>
          <a:srcRect l="3898" t="35369" r="5815" b="9202"/>
          <a:stretch>
            <a:fillRect/>
          </a:stretch>
        </p:blipFill>
        <p:spPr>
          <a:xfrm>
            <a:off x="593160" y="4393617"/>
            <a:ext cx="10321807" cy="837823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01" name="Table 1"/>
          <p:cNvGraphicFramePr/>
          <p:nvPr/>
        </p:nvGraphicFramePr>
        <p:xfrm>
          <a:off x="15881139" y="761046"/>
          <a:ext cx="7392306" cy="3703322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747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0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41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Recall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0.5668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0.0356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ROC AUC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0.7651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0.0239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Accuracy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0.9248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0.0128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Count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11,267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02" name="2D Bar Chart"/>
          <p:cNvGraphicFramePr/>
          <p:nvPr>
            <p:extLst>
              <p:ext uri="{D42A27DB-BD31-4B8C-83A1-F6EECF244321}">
                <p14:modId xmlns:p14="http://schemas.microsoft.com/office/powerpoint/2010/main" val="3406233280"/>
              </p:ext>
            </p:extLst>
          </p:nvPr>
        </p:nvGraphicFramePr>
        <p:xfrm>
          <a:off x="11968147" y="4393617"/>
          <a:ext cx="11488180" cy="88421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hecking In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Checking In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+ BE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+ BEA</a:t>
            </a:r>
          </a:p>
        </p:txBody>
      </p:sp>
      <p:graphicFrame>
        <p:nvGraphicFramePr>
          <p:cNvPr id="207" name="Table 1"/>
          <p:cNvGraphicFramePr/>
          <p:nvPr/>
        </p:nvGraphicFramePr>
        <p:xfrm>
          <a:off x="15881139" y="786446"/>
          <a:ext cx="7392306" cy="3703322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747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0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41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Recall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0.2899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-0.2769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ROC AUC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0.6414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-0.1237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Accuracy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0.9316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0.0068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Count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7854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08" name="2D Bar Chart"/>
          <p:cNvGraphicFramePr/>
          <p:nvPr>
            <p:extLst>
              <p:ext uri="{D42A27DB-BD31-4B8C-83A1-F6EECF244321}">
                <p14:modId xmlns:p14="http://schemas.microsoft.com/office/powerpoint/2010/main" val="2940616685"/>
              </p:ext>
            </p:extLst>
          </p:nvPr>
        </p:nvGraphicFramePr>
        <p:xfrm>
          <a:off x="10962910" y="4489768"/>
          <a:ext cx="13272123" cy="87460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209" name="Screenshot 2023-09-19 at 3.43.37 PM.png" descr="Screenshot 2023-09-19 at 3.43.37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851" y="4040230"/>
            <a:ext cx="10357941" cy="87017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+ Enigma Reven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rPr dirty="0"/>
              <a:t>+ Revenue</a:t>
            </a:r>
          </a:p>
        </p:txBody>
      </p:sp>
      <p:pic>
        <p:nvPicPr>
          <p:cNvPr id="212" name="Screenshot 2023-09-13 at 9.46.34 PM.png" descr="Screenshot 2023-09-13 at 9.46.34 PM.png"/>
          <p:cNvPicPr>
            <a:picLocks noChangeAspect="1"/>
          </p:cNvPicPr>
          <p:nvPr/>
        </p:nvPicPr>
        <p:blipFill>
          <a:blip r:embed="rId2"/>
          <a:srcRect l="1488" t="36756" r="1488" b="6822"/>
          <a:stretch>
            <a:fillRect/>
          </a:stretch>
        </p:blipFill>
        <p:spPr>
          <a:xfrm>
            <a:off x="870225" y="3831102"/>
            <a:ext cx="10471357" cy="8840947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13" name="Table 1"/>
          <p:cNvGraphicFramePr/>
          <p:nvPr/>
        </p:nvGraphicFramePr>
        <p:xfrm>
          <a:off x="15700103" y="648418"/>
          <a:ext cx="7392306" cy="3703322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747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0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41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Recall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0.6137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0.0469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ROC AUC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0.7801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0.015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Accuracy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0.9051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-0.0197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Count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1876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-9391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14" name="2D Bar Chart"/>
          <p:cNvGraphicFramePr/>
          <p:nvPr>
            <p:extLst>
              <p:ext uri="{D42A27DB-BD31-4B8C-83A1-F6EECF244321}">
                <p14:modId xmlns:p14="http://schemas.microsoft.com/office/powerpoint/2010/main" val="2768484785"/>
              </p:ext>
            </p:extLst>
          </p:nvPr>
        </p:nvGraphicFramePr>
        <p:xfrm>
          <a:off x="11968147" y="4351740"/>
          <a:ext cx="11488180" cy="88840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5" name="* change from public data"/>
          <p:cNvSpPr txBox="1"/>
          <p:nvPr/>
        </p:nvSpPr>
        <p:spPr>
          <a:xfrm>
            <a:off x="19909993" y="333222"/>
            <a:ext cx="2598014" cy="349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00"/>
            </a:lvl1pPr>
          </a:lstStyle>
          <a:p>
            <a:r>
              <a:t>* change from public data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losing Enigma Ga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rPr dirty="0"/>
              <a:t>Closing </a:t>
            </a:r>
            <a:r>
              <a:rPr lang="en-US" dirty="0"/>
              <a:t>Revenue </a:t>
            </a:r>
            <a:r>
              <a:rPr dirty="0"/>
              <a:t>Gap</a:t>
            </a:r>
            <a:r>
              <a:rPr lang="en-US" dirty="0"/>
              <a:t>s</a:t>
            </a:r>
            <a:endParaRPr dirty="0"/>
          </a:p>
        </p:txBody>
      </p:sp>
      <p:graphicFrame>
        <p:nvGraphicFramePr>
          <p:cNvPr id="218" name="Table 1"/>
          <p:cNvGraphicFramePr/>
          <p:nvPr/>
        </p:nvGraphicFramePr>
        <p:xfrm>
          <a:off x="15694438" y="676575"/>
          <a:ext cx="7392306" cy="3703322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747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0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41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Recall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0.6597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0.046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ROC AUC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0.7967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0.0166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Accuracy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0.899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-0.0061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Count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1505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-371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19" name="Screenshot 2023-09-17 at 9.31.07 PM.png" descr="Screenshot 2023-09-17 at 9.31.07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030" y="4027427"/>
            <a:ext cx="10690243" cy="8798671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20" name="2D Bar Chart"/>
          <p:cNvGraphicFramePr/>
          <p:nvPr>
            <p:extLst>
              <p:ext uri="{D42A27DB-BD31-4B8C-83A1-F6EECF244321}">
                <p14:modId xmlns:p14="http://schemas.microsoft.com/office/powerpoint/2010/main" val="2633834452"/>
              </p:ext>
            </p:extLst>
          </p:nvPr>
        </p:nvGraphicFramePr>
        <p:xfrm>
          <a:off x="12359153" y="4379897"/>
          <a:ext cx="11097174" cy="9206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+ Revenue Transform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+ Revenue Transformation</a:t>
            </a:r>
          </a:p>
        </p:txBody>
      </p:sp>
      <p:pic>
        <p:nvPicPr>
          <p:cNvPr id="223" name="Screenshot 2023-09-15 at 8.21.18 PM.png" descr="Screenshot 2023-09-15 at 8.21.18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523" y="3882468"/>
            <a:ext cx="10736338" cy="8913186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24" name="Table 1-1"/>
          <p:cNvGraphicFramePr/>
          <p:nvPr/>
        </p:nvGraphicFramePr>
        <p:xfrm>
          <a:off x="15665904" y="732889"/>
          <a:ext cx="7392306" cy="3703322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747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0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41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Recall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0.6859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0.0262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ROC AUC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0.8079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0.0112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Accuracy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0.899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Count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1505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25" name="2D Bar Chart"/>
          <p:cNvGraphicFramePr/>
          <p:nvPr>
            <p:extLst>
              <p:ext uri="{D42A27DB-BD31-4B8C-83A1-F6EECF244321}">
                <p14:modId xmlns:p14="http://schemas.microsoft.com/office/powerpoint/2010/main" val="2630340763"/>
              </p:ext>
            </p:extLst>
          </p:nvPr>
        </p:nvGraphicFramePr>
        <p:xfrm>
          <a:off x="11346355" y="3980775"/>
          <a:ext cx="14237824" cy="94802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Metric Summa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Metric Summary</a:t>
            </a:r>
          </a:p>
        </p:txBody>
      </p:sp>
      <p:graphicFrame>
        <p:nvGraphicFramePr>
          <p:cNvPr id="228" name="2D Line Chart"/>
          <p:cNvGraphicFramePr/>
          <p:nvPr/>
        </p:nvGraphicFramePr>
        <p:xfrm>
          <a:off x="5730573" y="3248433"/>
          <a:ext cx="13325295" cy="93355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BA 7(a)…"/>
          <p:cNvSpPr txBox="1">
            <a:spLocks noGrp="1"/>
          </p:cNvSpPr>
          <p:nvPr>
            <p:ph type="ctrTitle"/>
          </p:nvPr>
        </p:nvSpPr>
        <p:spPr>
          <a:xfrm>
            <a:off x="5168052" y="4510874"/>
            <a:ext cx="14047896" cy="5775281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50000"/>
              </a:lnSpc>
              <a:defRPr sz="4500" b="0" spc="-9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SBA 7(a)</a:t>
            </a:r>
          </a:p>
          <a:p>
            <a:pPr>
              <a:lnSpc>
                <a:spcPct val="150000"/>
              </a:lnSpc>
              <a:defRPr sz="4500" b="0" spc="-9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Modeling</a:t>
            </a:r>
          </a:p>
          <a:p>
            <a:pPr>
              <a:lnSpc>
                <a:spcPct val="150000"/>
              </a:lnSpc>
              <a:defRPr sz="4500" b="0" spc="-90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Looking Forward</a:t>
            </a:r>
          </a:p>
        </p:txBody>
      </p:sp>
      <p:sp>
        <p:nvSpPr>
          <p:cNvPr id="231" name="Agenda"/>
          <p:cNvSpPr txBox="1"/>
          <p:nvPr/>
        </p:nvSpPr>
        <p:spPr>
          <a:xfrm>
            <a:off x="5168052" y="3147660"/>
            <a:ext cx="119298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Agenda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All Featu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All Features</a:t>
            </a:r>
          </a:p>
        </p:txBody>
      </p:sp>
      <p:graphicFrame>
        <p:nvGraphicFramePr>
          <p:cNvPr id="234" name="Table 1"/>
          <p:cNvGraphicFramePr/>
          <p:nvPr/>
        </p:nvGraphicFramePr>
        <p:xfrm>
          <a:off x="15419908" y="684846"/>
          <a:ext cx="7392306" cy="3703322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747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0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41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Recall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0.7909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0.105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ROC AUC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0.8428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0.0349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Accuracy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0.8836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-0.0154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9078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Count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1031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5">
                              <a:hueOff val="-82419"/>
                              <a:satOff val="-9513"/>
                              <a:lumOff val="-16343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-474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35" name="Screenshot 2023-09-16 at 7.04.44 PM.png" descr="Screenshot 2023-09-16 at 7.04.44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611" y="4011051"/>
            <a:ext cx="10916412" cy="9131712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236" name="2D Bar Chart"/>
          <p:cNvGraphicFramePr/>
          <p:nvPr>
            <p:extLst>
              <p:ext uri="{D42A27DB-BD31-4B8C-83A1-F6EECF244321}">
                <p14:modId xmlns:p14="http://schemas.microsoft.com/office/powerpoint/2010/main" val="2058189871"/>
              </p:ext>
            </p:extLst>
          </p:nvPr>
        </p:nvGraphicFramePr>
        <p:xfrm>
          <a:off x="12038288" y="3750377"/>
          <a:ext cx="11874932" cy="103154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BA 7(a)…"/>
          <p:cNvSpPr txBox="1">
            <a:spLocks noGrp="1"/>
          </p:cNvSpPr>
          <p:nvPr>
            <p:ph type="ctrTitle"/>
          </p:nvPr>
        </p:nvSpPr>
        <p:spPr>
          <a:xfrm>
            <a:off x="5168052" y="4510874"/>
            <a:ext cx="14047896" cy="5775281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50000"/>
              </a:lnSpc>
              <a:defRPr sz="4500" b="0" spc="-90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SBA 7(a)</a:t>
            </a:r>
          </a:p>
          <a:p>
            <a:pPr>
              <a:lnSpc>
                <a:spcPct val="150000"/>
              </a:lnSpc>
              <a:defRPr sz="4500" b="0" spc="-9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Modeling</a:t>
            </a:r>
          </a:p>
          <a:p>
            <a:pPr>
              <a:lnSpc>
                <a:spcPct val="150000"/>
              </a:lnSpc>
              <a:defRPr sz="4500" b="0" spc="-9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Looking Forward</a:t>
            </a:r>
          </a:p>
        </p:txBody>
      </p:sp>
      <p:sp>
        <p:nvSpPr>
          <p:cNvPr id="155" name="Agenda"/>
          <p:cNvSpPr txBox="1"/>
          <p:nvPr/>
        </p:nvSpPr>
        <p:spPr>
          <a:xfrm>
            <a:off x="5168052" y="3147660"/>
            <a:ext cx="119298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Agenda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BA 7(a) Progra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SBA 7(a) Program</a:t>
            </a:r>
          </a:p>
        </p:txBody>
      </p:sp>
      <p:sp>
        <p:nvSpPr>
          <p:cNvPr id="158" name="640 minimum credit score…"/>
          <p:cNvSpPr txBox="1"/>
          <p:nvPr/>
        </p:nvSpPr>
        <p:spPr>
          <a:xfrm>
            <a:off x="9496631" y="3389848"/>
            <a:ext cx="13868401" cy="210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93700" indent="-3937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640 minimum credit score</a:t>
            </a:r>
          </a:p>
          <a:p>
            <a:pPr marL="393700" indent="-3937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Operate for profit</a:t>
            </a:r>
          </a:p>
          <a:p>
            <a:pPr marL="393700" indent="-3937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Unable to obtain reasonable terms for credit from non-government sources</a:t>
            </a:r>
          </a:p>
        </p:txBody>
      </p:sp>
      <p:sp>
        <p:nvSpPr>
          <p:cNvPr id="159" name="Eligibility"/>
          <p:cNvSpPr/>
          <p:nvPr/>
        </p:nvSpPr>
        <p:spPr>
          <a:xfrm>
            <a:off x="3424950" y="3414347"/>
            <a:ext cx="4674094" cy="2059203"/>
          </a:xfrm>
          <a:prstGeom prst="rect">
            <a:avLst/>
          </a:prstGeom>
          <a:solidFill>
            <a:srgbClr val="D2D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 algn="l" defTabSz="825500">
              <a:defRPr sz="3200"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Eligibility</a:t>
            </a:r>
          </a:p>
        </p:txBody>
      </p:sp>
      <p:sp>
        <p:nvSpPr>
          <p:cNvPr id="160" name="$5M maximum…"/>
          <p:cNvSpPr txBox="1"/>
          <p:nvPr/>
        </p:nvSpPr>
        <p:spPr>
          <a:xfrm>
            <a:off x="9496631" y="6024845"/>
            <a:ext cx="12568713" cy="210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06400" indent="-4064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$5M maximum</a:t>
            </a:r>
          </a:p>
          <a:p>
            <a:pPr marL="406400" indent="-4064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SBA guarantees up to 85% of loans &lt; $150k, 75% of loans &gt; $150k </a:t>
            </a:r>
          </a:p>
          <a:p>
            <a:pPr marL="406400" indent="-4064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25 year maximum term</a:t>
            </a:r>
          </a:p>
        </p:txBody>
      </p:sp>
      <p:sp>
        <p:nvSpPr>
          <p:cNvPr id="161" name="Short and long-term working capital…"/>
          <p:cNvSpPr txBox="1"/>
          <p:nvPr/>
        </p:nvSpPr>
        <p:spPr>
          <a:xfrm>
            <a:off x="9496631" y="8659842"/>
            <a:ext cx="12568713" cy="210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06400" indent="-4064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Short and long-term working capital </a:t>
            </a:r>
          </a:p>
          <a:p>
            <a:pPr marL="406400" indent="-4064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Refinancing current business debt 25 year maximum term</a:t>
            </a:r>
          </a:p>
          <a:p>
            <a:pPr marL="406400" indent="-4064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Equipment/supplies/machinery/etc.</a:t>
            </a:r>
          </a:p>
        </p:txBody>
      </p:sp>
      <p:sp>
        <p:nvSpPr>
          <p:cNvPr id="162" name="Key: Lender manages the loan, not SBA"/>
          <p:cNvSpPr/>
          <p:nvPr/>
        </p:nvSpPr>
        <p:spPr>
          <a:xfrm>
            <a:off x="1498600" y="11493500"/>
            <a:ext cx="22225000" cy="1498600"/>
          </a:xfrm>
          <a:prstGeom prst="rect">
            <a:avLst/>
          </a:prstGeom>
          <a:solidFill>
            <a:srgbClr val="D2D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 algn="l" defTabSz="825500">
              <a:defRPr sz="3200"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Key: </a:t>
            </a:r>
            <a:r>
              <a:t>Lender manages the loan, not SBA</a:t>
            </a:r>
          </a:p>
        </p:txBody>
      </p:sp>
      <p:sp>
        <p:nvSpPr>
          <p:cNvPr id="163" name="Common Usage"/>
          <p:cNvSpPr/>
          <p:nvPr/>
        </p:nvSpPr>
        <p:spPr>
          <a:xfrm>
            <a:off x="3424950" y="8684341"/>
            <a:ext cx="4674094" cy="2059203"/>
          </a:xfrm>
          <a:prstGeom prst="rect">
            <a:avLst/>
          </a:prstGeom>
          <a:solidFill>
            <a:srgbClr val="D2D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 algn="l" defTabSz="825500">
              <a:defRPr sz="3200"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Common Usage</a:t>
            </a:r>
          </a:p>
        </p:txBody>
      </p:sp>
      <p:sp>
        <p:nvSpPr>
          <p:cNvPr id="164" name="Structure"/>
          <p:cNvSpPr/>
          <p:nvPr/>
        </p:nvSpPr>
        <p:spPr>
          <a:xfrm>
            <a:off x="3424950" y="6049344"/>
            <a:ext cx="4674094" cy="2059203"/>
          </a:xfrm>
          <a:prstGeom prst="rect">
            <a:avLst/>
          </a:prstGeom>
          <a:solidFill>
            <a:srgbClr val="D2D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 algn="l" defTabSz="825500">
              <a:defRPr sz="3200"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Structure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Data Sele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Data Selection</a:t>
            </a:r>
          </a:p>
        </p:txBody>
      </p:sp>
      <p:sp>
        <p:nvSpPr>
          <p:cNvPr id="167" name="Approval date on/after January 1, 2017"/>
          <p:cNvSpPr txBox="1"/>
          <p:nvPr/>
        </p:nvSpPr>
        <p:spPr>
          <a:xfrm>
            <a:off x="9496631" y="4126448"/>
            <a:ext cx="13868401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393700" indent="-3937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Approval date on/after January 1, 2017</a:t>
            </a:r>
          </a:p>
        </p:txBody>
      </p:sp>
      <p:sp>
        <p:nvSpPr>
          <p:cNvPr id="168" name="Time"/>
          <p:cNvSpPr/>
          <p:nvPr/>
        </p:nvSpPr>
        <p:spPr>
          <a:xfrm>
            <a:off x="3424950" y="3414347"/>
            <a:ext cx="4674094" cy="2059203"/>
          </a:xfrm>
          <a:prstGeom prst="rect">
            <a:avLst/>
          </a:prstGeom>
          <a:solidFill>
            <a:srgbClr val="D2D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 algn="l" defTabSz="825500">
              <a:defRPr sz="3200"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Time</a:t>
            </a:r>
          </a:p>
        </p:txBody>
      </p:sp>
      <p:sp>
        <p:nvSpPr>
          <p:cNvPr id="169" name="Non-revolving (line of credit)…"/>
          <p:cNvSpPr txBox="1"/>
          <p:nvPr/>
        </p:nvSpPr>
        <p:spPr>
          <a:xfrm>
            <a:off x="9496631" y="6393145"/>
            <a:ext cx="12568713" cy="137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06400" indent="-4064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Non-revolving (line of credit)</a:t>
            </a:r>
          </a:p>
          <a:p>
            <a:pPr marL="406400" indent="-4064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Successfully matched to an Enigma “entity_id”</a:t>
            </a:r>
          </a:p>
        </p:txBody>
      </p:sp>
      <p:sp>
        <p:nvSpPr>
          <p:cNvPr id="170" name="Recorded as paid in full (PIF = 0) or charged off (CHGOFF = 1)"/>
          <p:cNvSpPr txBox="1"/>
          <p:nvPr/>
        </p:nvSpPr>
        <p:spPr>
          <a:xfrm>
            <a:off x="9496631" y="9396442"/>
            <a:ext cx="12568713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06400" indent="-406400" algn="l">
              <a:spcBef>
                <a:spcPts val="1600"/>
              </a:spcBef>
              <a:buSzPct val="40000"/>
              <a:buBlip>
                <a:blip r:embed="rId2"/>
              </a:buBlip>
              <a:defRPr sz="310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Recorded as paid in full (PIF = 0) or charged off (CHGOFF = 1)</a:t>
            </a:r>
          </a:p>
        </p:txBody>
      </p:sp>
      <p:sp>
        <p:nvSpPr>
          <p:cNvPr id="171" name="Goal: Simulate a Prime product w/ features that would be available at the time of application"/>
          <p:cNvSpPr/>
          <p:nvPr/>
        </p:nvSpPr>
        <p:spPr>
          <a:xfrm>
            <a:off x="1498600" y="11493500"/>
            <a:ext cx="22225000" cy="1498600"/>
          </a:xfrm>
          <a:prstGeom prst="rect">
            <a:avLst/>
          </a:prstGeom>
          <a:solidFill>
            <a:srgbClr val="D2D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 algn="l" defTabSz="825500">
              <a:defRPr sz="3200"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Goal: </a:t>
            </a:r>
            <a:r>
              <a:t>Simulate a Prime product w/ features that would be available at the time of application</a:t>
            </a:r>
          </a:p>
        </p:txBody>
      </p:sp>
      <p:sp>
        <p:nvSpPr>
          <p:cNvPr id="172" name="Outcome"/>
          <p:cNvSpPr/>
          <p:nvPr/>
        </p:nvSpPr>
        <p:spPr>
          <a:xfrm>
            <a:off x="3424950" y="8684341"/>
            <a:ext cx="4674094" cy="2059203"/>
          </a:xfrm>
          <a:prstGeom prst="rect">
            <a:avLst/>
          </a:prstGeom>
          <a:solidFill>
            <a:srgbClr val="D2D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 algn="l" defTabSz="825500">
              <a:defRPr sz="3200"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Outcome</a:t>
            </a:r>
          </a:p>
        </p:txBody>
      </p:sp>
      <p:sp>
        <p:nvSpPr>
          <p:cNvPr id="173" name="Type"/>
          <p:cNvSpPr/>
          <p:nvPr/>
        </p:nvSpPr>
        <p:spPr>
          <a:xfrm>
            <a:off x="3424950" y="6049344"/>
            <a:ext cx="4674094" cy="2059203"/>
          </a:xfrm>
          <a:prstGeom prst="rect">
            <a:avLst/>
          </a:prstGeom>
          <a:solidFill>
            <a:srgbClr val="D2D7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lvl="1" algn="l" defTabSz="825500">
              <a:defRPr sz="3200"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pPr>
            <a:r>
              <a:t>Type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BA 7(a)…"/>
          <p:cNvSpPr txBox="1">
            <a:spLocks noGrp="1"/>
          </p:cNvSpPr>
          <p:nvPr>
            <p:ph type="ctrTitle"/>
          </p:nvPr>
        </p:nvSpPr>
        <p:spPr>
          <a:xfrm>
            <a:off x="5168052" y="4510874"/>
            <a:ext cx="14047896" cy="5775281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50000"/>
              </a:lnSpc>
              <a:defRPr sz="4500" b="0" spc="-9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SBA 7(a)</a:t>
            </a:r>
          </a:p>
          <a:p>
            <a:pPr>
              <a:lnSpc>
                <a:spcPct val="150000"/>
              </a:lnSpc>
              <a:defRPr sz="4500" b="0" spc="-90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Modeling</a:t>
            </a:r>
          </a:p>
          <a:p>
            <a:pPr>
              <a:lnSpc>
                <a:spcPct val="150000"/>
              </a:lnSpc>
              <a:defRPr sz="4500" b="0" spc="-9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Looking Forward</a:t>
            </a:r>
          </a:p>
        </p:txBody>
      </p:sp>
      <p:sp>
        <p:nvSpPr>
          <p:cNvPr id="176" name="Agenda"/>
          <p:cNvSpPr txBox="1"/>
          <p:nvPr/>
        </p:nvSpPr>
        <p:spPr>
          <a:xfrm>
            <a:off x="5168052" y="3147660"/>
            <a:ext cx="119298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5C58F8"/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Agenda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8" name="Table 1"/>
          <p:cNvGraphicFramePr/>
          <p:nvPr/>
        </p:nvGraphicFramePr>
        <p:xfrm>
          <a:off x="96299" y="3860139"/>
          <a:ext cx="10972063" cy="8591348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0475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730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14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47298">
                <a:tc>
                  <a:txBody>
                    <a:bodyPr/>
                    <a:lstStyle/>
                    <a:p>
                      <a:pPr defTabSz="914400"/>
                      <a:r>
                        <a:rPr sz="29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PIF loan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9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TN (PIF predicted, loan was actually PIF)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blipFill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9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FN (CHGOFF predicted, loan was actually PIF)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chemeClr val="accent4">
                        <a:hueOff val="348544"/>
                        <a:lumOff val="7139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0411">
                <a:tc>
                  <a:txBody>
                    <a:bodyPr/>
                    <a:lstStyle/>
                    <a:p>
                      <a:pPr defTabSz="914400"/>
                      <a:r>
                        <a:rPr sz="29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CHGOFF loan 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9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FP (PIF predicted, loan was actually CHGOFF)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9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TP (CHGOFF predicted, loan was actually CHGOFF)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blipFill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73639">
                <a:tc>
                  <a:txBody>
                    <a:bodyPr/>
                    <a:lstStyle/>
                    <a:p>
                      <a:pPr defTabSz="914400">
                        <a:defRPr sz="2900">
                          <a:latin typeface="Avenir Book"/>
                          <a:ea typeface="Avenir Book"/>
                          <a:cs typeface="Avenir Book"/>
                          <a:sym typeface="Avenir Book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9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Predicted PIF  “Approved”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29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Predicted CHGOFF “Denied”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79" name="pasted-image.tiff" descr="pasted-image.tiff"/>
          <p:cNvPicPr>
            <a:picLocks noChangeAspect="1"/>
          </p:cNvPicPr>
          <p:nvPr/>
        </p:nvPicPr>
        <p:blipFill>
          <a:blip r:embed="rId3"/>
          <a:srcRect l="3095" t="9343" r="8061"/>
          <a:stretch>
            <a:fillRect/>
          </a:stretch>
        </p:blipFill>
        <p:spPr>
          <a:xfrm>
            <a:off x="12384417" y="3642462"/>
            <a:ext cx="11403615" cy="872736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180" name="Table 2"/>
          <p:cNvGraphicFramePr/>
          <p:nvPr/>
        </p:nvGraphicFramePr>
        <p:xfrm>
          <a:off x="727144" y="1374087"/>
          <a:ext cx="23601304" cy="12894498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18006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006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47875">
                <a:tc>
                  <a:txBody>
                    <a:bodyPr/>
                    <a:lstStyle/>
                    <a:p>
                      <a:pPr defTabSz="914400"/>
                      <a:r>
                        <a:rPr sz="34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Confusion Matrix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4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ROC Curve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46623"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Binary Classification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46100" indent="-546100">
              <a:buSzPct val="40000"/>
              <a:buBlip>
                <a:blip r:embed="rId2"/>
              </a:buBlip>
              <a:defRPr sz="43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Binary Classification</a:t>
            </a:r>
          </a:p>
          <a:p>
            <a:pPr marL="546100" indent="-546100">
              <a:buSzPct val="40000"/>
              <a:buBlip>
                <a:blip r:embed="rId2"/>
              </a:buBlip>
              <a:defRPr sz="43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80-20 Train/Test Split, stratified on LoanStatus</a:t>
            </a:r>
          </a:p>
          <a:p>
            <a:pPr marL="546100" indent="-546100">
              <a:buSzPct val="40000"/>
              <a:buBlip>
                <a:blip r:embed="rId2"/>
              </a:buBlip>
              <a:defRPr sz="43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100 trees</a:t>
            </a:r>
          </a:p>
        </p:txBody>
      </p:sp>
      <p:sp>
        <p:nvSpPr>
          <p:cNvPr id="183" name="Random Fores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Random Forest</a:t>
            </a:r>
          </a:p>
        </p:txBody>
      </p:sp>
      <p:pic>
        <p:nvPicPr>
          <p:cNvPr id="184" name="pasted-image.tiff" descr="pasted-image.tiff"/>
          <p:cNvPicPr>
            <a:picLocks noChangeAspect="1"/>
          </p:cNvPicPr>
          <p:nvPr/>
        </p:nvPicPr>
        <p:blipFill>
          <a:blip r:embed="rId3"/>
          <a:srcRect l="12870" r="16268"/>
          <a:stretch>
            <a:fillRect/>
          </a:stretch>
        </p:blipFill>
        <p:spPr>
          <a:xfrm>
            <a:off x="12257625" y="3196716"/>
            <a:ext cx="10776432" cy="93636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hreshol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Threshold</a:t>
            </a:r>
          </a:p>
        </p:txBody>
      </p:sp>
      <p:graphicFrame>
        <p:nvGraphicFramePr>
          <p:cNvPr id="187" name="Table 1"/>
          <p:cNvGraphicFramePr/>
          <p:nvPr/>
        </p:nvGraphicFramePr>
        <p:xfrm>
          <a:off x="676566" y="2937339"/>
          <a:ext cx="22595516" cy="10489982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12977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977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9176">
                <a:tc>
                  <a:txBody>
                    <a:bodyPr/>
                    <a:lstStyle/>
                    <a:p>
                      <a:pPr defTabSz="2438338"/>
                      <a:r>
                        <a:rPr sz="3800">
                          <a:solidFill>
                            <a:srgbClr val="5E5E5E"/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None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2438338"/>
                      <a:r>
                        <a:rPr sz="3800">
                          <a:solidFill>
                            <a:srgbClr val="5E5E5E"/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Threshold = 0.2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87976"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T w="12700">
                      <a:miter lim="400000"/>
                    </a:lnT>
                    <a:lnB w="12700">
                      <a:miter lim="400000"/>
                    </a:lnB>
                    <a:blipFill rotWithShape="1">
                      <a:blip r:embed="rId2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200"/>
                      </a:pPr>
                      <a:endParaRPr/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blipFill rotWithShape="1">
                      <a:blip r:embed="rId3"/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283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ROC AUC: 0.645
Accuracy: 0.856
Recall: 0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ROC AUC: 0.50 Accuracy: 0.842
Recall: 0.343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Bas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18888">
              <a:defRPr sz="7735" b="0" spc="-154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Baseline </a:t>
            </a:r>
          </a:p>
        </p:txBody>
      </p:sp>
      <p:pic>
        <p:nvPicPr>
          <p:cNvPr id="190" name="Screenshot 2023-09-11 at 9.32.03 PM.png" descr="Screenshot 2023-09-11 at 9.32.03 PM.png"/>
          <p:cNvPicPr>
            <a:picLocks noChangeAspect="1"/>
          </p:cNvPicPr>
          <p:nvPr/>
        </p:nvPicPr>
        <p:blipFill>
          <a:blip r:embed="rId2"/>
          <a:srcRect l="3112" t="3852" r="3112" b="13841"/>
          <a:stretch>
            <a:fillRect/>
          </a:stretch>
        </p:blipFill>
        <p:spPr>
          <a:xfrm>
            <a:off x="645503" y="4389123"/>
            <a:ext cx="10495188" cy="8407493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191" name="Table 1"/>
          <p:cNvGraphicFramePr/>
          <p:nvPr/>
        </p:nvGraphicFramePr>
        <p:xfrm>
          <a:off x="15666908" y="879061"/>
          <a:ext cx="7137848" cy="3703322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6527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057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792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21385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Recall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Heavy"/>
                          <a:ea typeface="Avenir Heavy"/>
                          <a:cs typeface="Avenir Heavy"/>
                          <a:sym typeface="Avenir Heavy"/>
                        </a:rPr>
                        <a:t>0.4047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1385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2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ROC AUC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0.6546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1385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Accuracy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0.8296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1270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1385">
                <a:tc>
                  <a:txBody>
                    <a:bodyPr/>
                    <a:lstStyle/>
                    <a:p>
                      <a:pPr algn="l" defTabSz="457200">
                        <a:lnSpc>
                          <a:spcPct val="150000"/>
                        </a:lnSpc>
                      </a:pPr>
                      <a:r>
                        <a:rPr sz="43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Count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1270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11,994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Avenir Book"/>
                          <a:ea typeface="Avenir Book"/>
                          <a:cs typeface="Avenir Book"/>
                          <a:sym typeface="Avenir Book"/>
                        </a:rPr>
                        <a:t>0.0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92" name="2D Bar Chart"/>
          <p:cNvGraphicFramePr/>
          <p:nvPr>
            <p:extLst>
              <p:ext uri="{D42A27DB-BD31-4B8C-83A1-F6EECF244321}">
                <p14:modId xmlns:p14="http://schemas.microsoft.com/office/powerpoint/2010/main" val="3213726466"/>
              </p:ext>
            </p:extLst>
          </p:nvPr>
        </p:nvGraphicFramePr>
        <p:xfrm>
          <a:off x="11725474" y="4582383"/>
          <a:ext cx="12098195" cy="8515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439</Words>
  <Application>Microsoft Macintosh PowerPoint</Application>
  <PresentationFormat>Custom</PresentationFormat>
  <Paragraphs>171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Avenir Book</vt:lpstr>
      <vt:lpstr>Avenir Heavy</vt:lpstr>
      <vt:lpstr>Helvetica Neue</vt:lpstr>
      <vt:lpstr>Helvetica Neue Medium</vt:lpstr>
      <vt:lpstr>21_BasicWhite</vt:lpstr>
      <vt:lpstr>Prime</vt:lpstr>
      <vt:lpstr>SBA 7(a) Modeling Looking Forward</vt:lpstr>
      <vt:lpstr>SBA 7(a) Program</vt:lpstr>
      <vt:lpstr>Data Selection</vt:lpstr>
      <vt:lpstr>SBA 7(a) Modeling Looking Forward</vt:lpstr>
      <vt:lpstr>PowerPoint Presentation</vt:lpstr>
      <vt:lpstr>Random Forest</vt:lpstr>
      <vt:lpstr>Threshold</vt:lpstr>
      <vt:lpstr>Baseline </vt:lpstr>
      <vt:lpstr>+ Features</vt:lpstr>
      <vt:lpstr>+ Public Data</vt:lpstr>
      <vt:lpstr>PowerPoint Presentation</vt:lpstr>
      <vt:lpstr>+ BEA</vt:lpstr>
      <vt:lpstr>+ Revenue</vt:lpstr>
      <vt:lpstr>Closing Revenue Gaps</vt:lpstr>
      <vt:lpstr>+ Revenue Transformation</vt:lpstr>
      <vt:lpstr>Metric Summary</vt:lpstr>
      <vt:lpstr>SBA 7(a) Modeling Looking Forward</vt:lpstr>
      <vt:lpstr>All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Prime</dc:title>
  <cp:lastModifiedBy>Ethan Hill</cp:lastModifiedBy>
  <cp:revision>1</cp:revision>
  <dcterms:modified xsi:type="dcterms:W3CDTF">2024-01-04T04:30:53Z</dcterms:modified>
</cp:coreProperties>
</file>